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5" r:id="rId5"/>
    <p:sldId id="306" r:id="rId6"/>
    <p:sldId id="319" r:id="rId7"/>
    <p:sldId id="308" r:id="rId8"/>
    <p:sldId id="309" r:id="rId9"/>
    <p:sldId id="310" r:id="rId10"/>
    <p:sldId id="320" r:id="rId11"/>
    <p:sldId id="321" r:id="rId12"/>
    <p:sldId id="322" r:id="rId13"/>
    <p:sldId id="313" r:id="rId14"/>
    <p:sldId id="323" r:id="rId15"/>
    <p:sldId id="315" r:id="rId16"/>
    <p:sldId id="316" r:id="rId17"/>
    <p:sldId id="324" r:id="rId18"/>
    <p:sldId id="325" r:id="rId19"/>
    <p:sldId id="326" r:id="rId20"/>
    <p:sldId id="330" r:id="rId21"/>
    <p:sldId id="327" r:id="rId22"/>
    <p:sldId id="328" r:id="rId23"/>
    <p:sldId id="329" r:id="rId24"/>
    <p:sldId id="31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8344FB-C597-4D7C-81E0-109C3FE39D30}" v="82" dt="2024-10-21T19:23:55.194"/>
    <p1510:client id="{3E0D279F-7F64-44FC-BB73-A4B556D009F3}" v="26" dt="2024-10-21T18:52:17.317"/>
    <p1510:client id="{836C6F50-A7A7-4C41-A1BE-35FAC7989E32}" v="3760" dt="2024-10-21T18:49:26.159"/>
  </p1510:revLst>
</p1510:revInfo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/>
    <p:restoredTop sz="94682"/>
  </p:normalViewPr>
  <p:slideViewPr>
    <p:cSldViewPr snapToGrid="0">
      <p:cViewPr>
        <p:scale>
          <a:sx n="100" d="100"/>
          <a:sy n="100" d="100"/>
        </p:scale>
        <p:origin x="-312" y="-768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10/21/2024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3600" dirty="0"/>
              <a:t>Data Driven </a:t>
            </a:r>
            <a:r>
              <a:rPr lang="en-US" sz="3600"/>
              <a:t>recommendation</a:t>
            </a:r>
            <a:br>
              <a:rPr lang="en-US" dirty="0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91409"/>
            <a:ext cx="8853615" cy="278384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G2M INSIGHT FOR CAB INVESTMENT FIRM</a:t>
            </a:r>
          </a:p>
          <a:p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Data Glacier Virtual Internship</a:t>
            </a:r>
          </a:p>
          <a:p>
            <a:r>
              <a:rPr lang="en-US" sz="24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Submitted by: Ankita Manna</a:t>
            </a:r>
          </a:p>
          <a:p>
            <a:endParaRPr lang="en-US" sz="4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F643-9DF2-B730-72CE-75663E4FF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" y="343408"/>
            <a:ext cx="10479024" cy="55778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Profit ,</a:t>
            </a:r>
            <a:r>
              <a:rPr lang="en-US" sz="2800" dirty="0" err="1">
                <a:latin typeface="Calibri"/>
                <a:ea typeface="Calibri"/>
                <a:cs typeface="Calibri"/>
              </a:rPr>
              <a:t>mergin</a:t>
            </a:r>
            <a:r>
              <a:rPr lang="en-US" sz="2800" dirty="0">
                <a:latin typeface="Calibri"/>
                <a:ea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ea typeface="Calibri"/>
                <a:cs typeface="Calibri"/>
              </a:rPr>
              <a:t>wrt</a:t>
            </a:r>
            <a:r>
              <a:rPr lang="en-US" sz="2800" dirty="0">
                <a:latin typeface="Calibri"/>
                <a:ea typeface="Calibri"/>
                <a:cs typeface="Calibri"/>
              </a:rPr>
              <a:t> time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5AA3C-075D-E8DD-D48B-DA9E07CBE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97F8B-029F-EAD2-0C22-07825E82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5" y="1291273"/>
            <a:ext cx="5480050" cy="3320415"/>
          </a:xfrm>
          <a:prstGeom prst="rect">
            <a:avLst/>
          </a:prstGeom>
        </p:spPr>
      </p:pic>
      <p:pic>
        <p:nvPicPr>
          <p:cNvPr id="9" name="Picture 8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022934BD-6B0F-1D44-387D-D6335B50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1294765"/>
            <a:ext cx="5571490" cy="3313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9E3BDB-1EA6-4C19-0CE2-F5DB667421A1}"/>
              </a:ext>
            </a:extLst>
          </p:cNvPr>
          <p:cNvSpPr txBox="1"/>
          <p:nvPr/>
        </p:nvSpPr>
        <p:spPr>
          <a:xfrm>
            <a:off x="444500" y="4902199"/>
            <a:ext cx="5257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Profit varies with month, which is highest in the December month, Christmas vacation might be a reason.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8FEB9-4949-9A14-57B8-553449F1E809}"/>
              </a:ext>
            </a:extLst>
          </p:cNvPr>
          <p:cNvSpPr txBox="1"/>
          <p:nvPr/>
        </p:nvSpPr>
        <p:spPr>
          <a:xfrm>
            <a:off x="6464299" y="4914900"/>
            <a:ext cx="56261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From 2016-2017, profit gradually increases. In 2017 profit was highest,  2018 profit </a:t>
            </a:r>
            <a:r>
              <a:rPr lang="en-US">
                <a:ea typeface="+mn-lt"/>
                <a:cs typeface="+mn-lt"/>
              </a:rPr>
              <a:t>decreased</a:t>
            </a:r>
            <a:r>
              <a:rPr lang="en-US" dirty="0">
                <a:ea typeface="+mn-lt"/>
                <a:cs typeface="+mn-lt"/>
              </a:rPr>
              <a:t>. Higher fuel price might be a reason for this decline.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8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F643-9DF2-B730-72CE-75663E4FF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Customer retention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5AA3C-075D-E8DD-D48B-DA9E07CBE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8FEB9-4949-9A14-57B8-553449F1E809}"/>
              </a:ext>
            </a:extLst>
          </p:cNvPr>
          <p:cNvSpPr txBox="1"/>
          <p:nvPr/>
        </p:nvSpPr>
        <p:spPr>
          <a:xfrm>
            <a:off x="429259" y="4914900"/>
            <a:ext cx="116611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This graph shows the customer </a:t>
            </a:r>
            <a:r>
              <a:rPr lang="en-US" dirty="0" err="1"/>
              <a:t>retation</a:t>
            </a:r>
            <a:r>
              <a:rPr lang="en-US" dirty="0"/>
              <a:t> of each year for two given companies. The size of the bubble indicates the retention number. That indicates, customer retention of yellow cab is much higher than pink cab.</a:t>
            </a:r>
          </a:p>
        </p:txBody>
      </p:sp>
      <p:pic>
        <p:nvPicPr>
          <p:cNvPr id="3" name="Picture 2" descr="A graph of a customer retention&#10;&#10;Description automatically generated">
            <a:extLst>
              <a:ext uri="{FF2B5EF4-FFF2-40B4-BE49-F238E27FC236}">
                <a16:creationId xmlns:a16="http://schemas.microsoft.com/office/drawing/2014/main" id="{02477624-C3B8-A22D-1CB2-2F08804E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1401607"/>
            <a:ext cx="10474960" cy="30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Mountain view from a patio with hanging chair">
            <a:extLst>
              <a:ext uri="{FF2B5EF4-FFF2-40B4-BE49-F238E27FC236}">
                <a16:creationId xmlns:a16="http://schemas.microsoft.com/office/drawing/2014/main" id="{A0F07786-AFE7-7435-7951-DD3C080C3A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0" b="20"/>
          <a:stretch/>
        </p:blipFill>
        <p:spPr>
          <a:xfrm>
            <a:off x="6092952" y="0"/>
            <a:ext cx="6099048" cy="6876288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5D8FACD9-4906-4691-55B9-710FC59D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/>
          <a:lstStyle/>
          <a:p>
            <a:r>
              <a:rPr lang="en-US" sz="6000" dirty="0"/>
              <a:t>Hypothesis </a:t>
            </a:r>
            <a:br>
              <a:rPr lang="en-US" sz="6000" dirty="0"/>
            </a:br>
            <a:r>
              <a:rPr lang="en-US" sz="6000" dirty="0"/>
              <a:t>Testing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7BFD7D2-6C97-1E33-B2CC-6AE1EB9EF8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45A4C16-121E-2E37-49E9-4A4ACF2C5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585FA3F-E61C-D66E-07B0-F757A8CA6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7E333FD-F3EA-ED3D-DAD7-C1B2247BA3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B20A-89F5-0E83-2FBB-597A9E58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Gender preferences hypothesis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AE480-D58D-8A4F-D9AD-3E0956702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DBC7-A8F9-EC5B-5E71-E53B8D7B9AC8}"/>
              </a:ext>
            </a:extLst>
          </p:cNvPr>
          <p:cNvSpPr txBox="1"/>
          <p:nvPr/>
        </p:nvSpPr>
        <p:spPr>
          <a:xfrm>
            <a:off x="636103" y="1399539"/>
            <a:ext cx="10504557" cy="1333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+mn-lt"/>
                <a:cs typeface="+mn-lt"/>
              </a:rPr>
              <a:t>Hypothesis 1:</a:t>
            </a:r>
            <a:r>
              <a:rPr lang="en-US" sz="2000" dirty="0">
                <a:latin typeface="Calibri"/>
                <a:ea typeface="+mn-lt"/>
                <a:cs typeface="+mn-lt"/>
              </a:rPr>
              <a:t> Does the profit for a cab company differ significantly between male and female users? This examines if gender plays a role in the profit.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algn="l"/>
            <a:endParaRPr lang="en-US" sz="2000" dirty="0">
              <a:latin typeface="Calibri"/>
              <a:ea typeface="Calibri"/>
              <a:cs typeface="Calibri"/>
            </a:endParaRPr>
          </a:p>
          <a:p>
            <a:endParaRPr lang="en-US" sz="2000" dirty="0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72F2A-1995-5E2B-DC32-F1E95EAE8387}"/>
              </a:ext>
            </a:extLst>
          </p:cNvPr>
          <p:cNvSpPr txBox="1"/>
          <p:nvPr/>
        </p:nvSpPr>
        <p:spPr>
          <a:xfrm>
            <a:off x="631686" y="2195224"/>
            <a:ext cx="10686552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 dirty="0">
              <a:latin typeface="Calibri"/>
              <a:ea typeface="+mn-lt"/>
              <a:cs typeface="+mn-lt"/>
            </a:endParaRPr>
          </a:p>
          <a:p>
            <a:r>
              <a:rPr lang="en-US" sz="2000" b="1" dirty="0">
                <a:latin typeface="Calibri"/>
                <a:ea typeface="+mn-lt"/>
                <a:cs typeface="+mn-lt"/>
              </a:rPr>
              <a:t>Hypothesis</a:t>
            </a:r>
            <a:endParaRPr lang="en-US" sz="2000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Null Hypothesis (H0):</a:t>
            </a:r>
            <a:r>
              <a:rPr lang="en-US" sz="2000" dirty="0">
                <a:latin typeface="Calibri"/>
                <a:ea typeface="+mn-lt"/>
                <a:cs typeface="+mn-lt"/>
              </a:rPr>
              <a:t> There is NO significant difference in the mean of profit between male and female users. Gender does not play a role in the profit.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Alternative Hypothesis (H1):</a:t>
            </a:r>
            <a:r>
              <a:rPr lang="en-US" sz="2000" dirty="0">
                <a:latin typeface="Calibri"/>
                <a:ea typeface="+mn-lt"/>
                <a:cs typeface="+mn-lt"/>
              </a:rPr>
              <a:t> The profit for a cab company differs significantly between male and female users, indicating that gender plays a role in profit</a:t>
            </a:r>
          </a:p>
          <a:p>
            <a:pPr algn="l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CBA58-C78C-6952-6B7A-95500ADB208C}"/>
              </a:ext>
            </a:extLst>
          </p:cNvPr>
          <p:cNvSpPr txBox="1"/>
          <p:nvPr/>
        </p:nvSpPr>
        <p:spPr>
          <a:xfrm>
            <a:off x="633342" y="4600933"/>
            <a:ext cx="2006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Result: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4FB9883-605D-E90A-0D71-F179DF0C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61" y="4962443"/>
            <a:ext cx="5112302" cy="1420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FC304E-F476-372C-39F0-48A83460C879}"/>
              </a:ext>
            </a:extLst>
          </p:cNvPr>
          <p:cNvSpPr txBox="1"/>
          <p:nvPr/>
        </p:nvSpPr>
        <p:spPr>
          <a:xfrm>
            <a:off x="6423659" y="4627879"/>
            <a:ext cx="50800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latin typeface="Calibri"/>
                <a:ea typeface="Calibri"/>
                <a:cs typeface="Calibri"/>
              </a:rPr>
              <a:t>Interpretation</a:t>
            </a:r>
            <a:r>
              <a:rPr lang="en-US" sz="2000" dirty="0">
                <a:latin typeface="Calibri"/>
                <a:ea typeface="Calibri"/>
                <a:cs typeface="Calibri"/>
              </a:rPr>
              <a:t>: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As p value is &gt;0.05, we cannot reject the null hypothesis. There is significant association between profit and gender choices.</a:t>
            </a:r>
          </a:p>
        </p:txBody>
      </p:sp>
    </p:spTree>
    <p:extLst>
      <p:ext uri="{BB962C8B-B14F-4D97-AF65-F5344CB8AC3E}">
        <p14:creationId xmlns:p14="http://schemas.microsoft.com/office/powerpoint/2010/main" val="155029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B20A-89F5-0E83-2FBB-597A9E58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Age group preferences hypothesis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AE480-D58D-8A4F-D9AD-3E0956702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DBC7-A8F9-EC5B-5E71-E53B8D7B9AC8}"/>
              </a:ext>
            </a:extLst>
          </p:cNvPr>
          <p:cNvSpPr txBox="1"/>
          <p:nvPr/>
        </p:nvSpPr>
        <p:spPr>
          <a:xfrm>
            <a:off x="839303" y="1409699"/>
            <a:ext cx="8675757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+mn-lt"/>
                <a:cs typeface="+mn-lt"/>
              </a:rPr>
              <a:t>Does the profit for a cab company differ significantly between different age groups? This examines if age plays a role in the profit.</a:t>
            </a:r>
            <a:endParaRPr lang="en-US" sz="2000" dirty="0">
              <a:latin typeface="Calibri"/>
            </a:endParaRP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72F2A-1995-5E2B-DC32-F1E95EAE8387}"/>
              </a:ext>
            </a:extLst>
          </p:cNvPr>
          <p:cNvSpPr txBox="1"/>
          <p:nvPr/>
        </p:nvSpPr>
        <p:spPr>
          <a:xfrm>
            <a:off x="631686" y="2002184"/>
            <a:ext cx="10696712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 dirty="0">
              <a:latin typeface="Calibri"/>
              <a:ea typeface="+mn-lt"/>
              <a:cs typeface="+mn-lt"/>
            </a:endParaRPr>
          </a:p>
          <a:p>
            <a:r>
              <a:rPr lang="en-US" sz="2000" b="1" dirty="0">
                <a:latin typeface="Calibri"/>
                <a:ea typeface="+mn-lt"/>
                <a:cs typeface="+mn-lt"/>
              </a:rPr>
              <a:t>Hypothesis</a:t>
            </a:r>
            <a:endParaRPr lang="en-US" sz="2000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Null Hypothesis (H0):</a:t>
            </a:r>
            <a:r>
              <a:rPr lang="en-US" sz="2000" dirty="0">
                <a:latin typeface="Calibri"/>
                <a:ea typeface="+mn-lt"/>
                <a:cs typeface="+mn-lt"/>
              </a:rPr>
              <a:t> There is NO significant difference in the mean of profit between younger (&lt;50) and older (&gt;50)  users.  Age groups do not play a role in the profit.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Alternative Hypothesis (H1):</a:t>
            </a:r>
            <a:r>
              <a:rPr lang="en-US" sz="2000" dirty="0">
                <a:latin typeface="Calibri"/>
                <a:ea typeface="+mn-lt"/>
                <a:cs typeface="+mn-lt"/>
              </a:rPr>
              <a:t> The profit for a cab company differs significantly between younger and older users, indicating that age groups play a role in profit.</a:t>
            </a:r>
          </a:p>
          <a:p>
            <a:pPr algn="l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CBA58-C78C-6952-6B7A-95500ADB208C}"/>
              </a:ext>
            </a:extLst>
          </p:cNvPr>
          <p:cNvSpPr txBox="1"/>
          <p:nvPr/>
        </p:nvSpPr>
        <p:spPr>
          <a:xfrm>
            <a:off x="633342" y="4031973"/>
            <a:ext cx="2006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C304E-F476-372C-39F0-48A83460C879}"/>
              </a:ext>
            </a:extLst>
          </p:cNvPr>
          <p:cNvSpPr txBox="1"/>
          <p:nvPr/>
        </p:nvSpPr>
        <p:spPr>
          <a:xfrm>
            <a:off x="6362699" y="4089399"/>
            <a:ext cx="50800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latin typeface="Calibri"/>
                <a:ea typeface="Calibri"/>
                <a:cs typeface="Calibri"/>
              </a:rPr>
              <a:t>Interpretation</a:t>
            </a:r>
            <a:r>
              <a:rPr lang="en-US" sz="2000" dirty="0">
                <a:latin typeface="Calibri"/>
                <a:ea typeface="Calibri"/>
                <a:cs typeface="Calibri"/>
              </a:rPr>
              <a:t>: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As p value is &gt;0.05, we cannot reject the null hypothesis. There is  no significant association between profit and age group.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06E35A6-372F-DE01-0768-07FF298F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54" y="4411345"/>
            <a:ext cx="36099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74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B20A-89F5-0E83-2FBB-597A9E58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 Payment Method preferences hypothesis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AE480-D58D-8A4F-D9AD-3E0956702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DBC7-A8F9-EC5B-5E71-E53B8D7B9AC8}"/>
              </a:ext>
            </a:extLst>
          </p:cNvPr>
          <p:cNvSpPr txBox="1"/>
          <p:nvPr/>
        </p:nvSpPr>
        <p:spPr>
          <a:xfrm>
            <a:off x="839303" y="1409699"/>
            <a:ext cx="86757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Does the profit for a cab company differ significantly with method of payments? This examines if payment method plays a role in the profit.</a:t>
            </a:r>
            <a:endParaRPr lang="en-US" dirty="0"/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72F2A-1995-5E2B-DC32-F1E95EAE8387}"/>
              </a:ext>
            </a:extLst>
          </p:cNvPr>
          <p:cNvSpPr txBox="1"/>
          <p:nvPr/>
        </p:nvSpPr>
        <p:spPr>
          <a:xfrm>
            <a:off x="631686" y="2002184"/>
            <a:ext cx="1069671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Hypothesis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Null Hypothesis (H0):</a:t>
            </a:r>
            <a:r>
              <a:rPr lang="en-US" dirty="0">
                <a:ea typeface="+mn-lt"/>
                <a:cs typeface="+mn-lt"/>
              </a:rPr>
              <a:t> There is NO significant difference in the mean of profit between card and cash payment users. Payment method does not play a role in the profit.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Alternative Hypothesis (H1):</a:t>
            </a:r>
            <a:r>
              <a:rPr lang="en-US" dirty="0">
                <a:ea typeface="+mn-lt"/>
                <a:cs typeface="+mn-lt"/>
              </a:rPr>
              <a:t> The profit for a cab company differs significantly between card and cash payers, indicating that payment method plays a role in profit</a:t>
            </a:r>
          </a:p>
          <a:p>
            <a:pPr algn="l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CBA58-C78C-6952-6B7A-95500ADB208C}"/>
              </a:ext>
            </a:extLst>
          </p:cNvPr>
          <p:cNvSpPr txBox="1"/>
          <p:nvPr/>
        </p:nvSpPr>
        <p:spPr>
          <a:xfrm>
            <a:off x="633342" y="4031973"/>
            <a:ext cx="2006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C304E-F476-372C-39F0-48A83460C879}"/>
              </a:ext>
            </a:extLst>
          </p:cNvPr>
          <p:cNvSpPr txBox="1"/>
          <p:nvPr/>
        </p:nvSpPr>
        <p:spPr>
          <a:xfrm>
            <a:off x="6362699" y="4089399"/>
            <a:ext cx="5080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Interpretation:</a:t>
            </a:r>
          </a:p>
          <a:p>
            <a:r>
              <a:rPr lang="en-US" dirty="0"/>
              <a:t>As p value is &gt;0.05, we cannot reject the null hypothesis. There is no  significant association between profit and payment choices.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319BF75-F539-78BF-2ABD-71C25261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798060"/>
            <a:ext cx="3486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1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B20A-89F5-0E83-2FBB-597A9E58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Hypothesis of profit with seasonality</a:t>
            </a:r>
            <a:br>
              <a:rPr lang="en-US" sz="2800" dirty="0">
                <a:latin typeface="Calibri"/>
              </a:rPr>
            </a:br>
            <a:endParaRPr lang="en-US" sz="2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AE480-D58D-8A4F-D9AD-3E0956702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DBC7-A8F9-EC5B-5E71-E53B8D7B9AC8}"/>
              </a:ext>
            </a:extLst>
          </p:cNvPr>
          <p:cNvSpPr txBox="1"/>
          <p:nvPr/>
        </p:nvSpPr>
        <p:spPr>
          <a:xfrm>
            <a:off x="839303" y="1409699"/>
            <a:ext cx="8675757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+mn-lt"/>
                <a:cs typeface="+mn-lt"/>
              </a:rPr>
              <a:t>Does the profit for a cab company differ significantly with seasonality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+mn-lt"/>
                <a:cs typeface="+mn-lt"/>
              </a:rPr>
              <a:t>This examines if there is any seasonal change of profit with months?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algn="l"/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72F2A-1995-5E2B-DC32-F1E95EAE8387}"/>
              </a:ext>
            </a:extLst>
          </p:cNvPr>
          <p:cNvSpPr txBox="1"/>
          <p:nvPr/>
        </p:nvSpPr>
        <p:spPr>
          <a:xfrm>
            <a:off x="631686" y="2002184"/>
            <a:ext cx="106967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 dirty="0">
              <a:latin typeface="Calibri"/>
              <a:cs typeface="Calibri"/>
            </a:endParaRPr>
          </a:p>
          <a:p>
            <a:r>
              <a:rPr lang="en-US" sz="2000" b="1" dirty="0">
                <a:latin typeface="Calibri"/>
                <a:cs typeface="Calibri"/>
              </a:rPr>
              <a:t>Hypothesis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cs typeface="Calibri"/>
              </a:rPr>
              <a:t>Null Hypothesis (H0)</a:t>
            </a:r>
            <a:r>
              <a:rPr lang="en-US" sz="2000" dirty="0">
                <a:latin typeface="Calibri"/>
                <a:cs typeface="Calibri"/>
              </a:rPr>
              <a:t>: Profit does not depend on month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latin typeface="Calibri"/>
                <a:cs typeface="Calibri"/>
              </a:rPr>
              <a:t>Alternative Hypothesis</a:t>
            </a:r>
            <a:r>
              <a:rPr lang="en-US" sz="2000" dirty="0">
                <a:latin typeface="Calibri"/>
                <a:cs typeface="Calibri"/>
              </a:rPr>
              <a:t> (H1): The profit for a cab company differs significantly with months.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CBA58-C78C-6952-6B7A-95500ADB208C}"/>
              </a:ext>
            </a:extLst>
          </p:cNvPr>
          <p:cNvSpPr txBox="1"/>
          <p:nvPr/>
        </p:nvSpPr>
        <p:spPr>
          <a:xfrm>
            <a:off x="622299" y="3656495"/>
            <a:ext cx="2017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C304E-F476-372C-39F0-48A83460C879}"/>
              </a:ext>
            </a:extLst>
          </p:cNvPr>
          <p:cNvSpPr txBox="1"/>
          <p:nvPr/>
        </p:nvSpPr>
        <p:spPr>
          <a:xfrm>
            <a:off x="332960" y="5326269"/>
            <a:ext cx="1000539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latin typeface="Calibri"/>
                <a:ea typeface="Calibri"/>
                <a:cs typeface="Calibri"/>
              </a:rPr>
              <a:t>Interpretation: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As p value is &lt;0.05, There is strong evidence  to reject the null hypothesis. The results of the Seasonal Mann-Kendall Test suggest that there is a strong, statistically significant increasing trend in the number of customers over the months examined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0AC9792-1486-2906-D7C3-95E6E7D6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2" y="4033270"/>
            <a:ext cx="11430001" cy="106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7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B20A-89F5-0E83-2FBB-597A9E581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Hypothesis of Cab preference with income</a:t>
            </a:r>
            <a:br>
              <a:rPr lang="en-US" sz="2800" dirty="0">
                <a:latin typeface="Calibri"/>
              </a:rPr>
            </a:br>
            <a:endParaRPr lang="en-US" sz="2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AE480-D58D-8A4F-D9AD-3E0956702A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1DBC7-A8F9-EC5B-5E71-E53B8D7B9AC8}"/>
              </a:ext>
            </a:extLst>
          </p:cNvPr>
          <p:cNvSpPr txBox="1"/>
          <p:nvPr/>
        </p:nvSpPr>
        <p:spPr>
          <a:xfrm>
            <a:off x="839303" y="1409699"/>
            <a:ext cx="867575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alibri"/>
                <a:ea typeface="+mn-lt"/>
                <a:cs typeface="+mn-lt"/>
              </a:rPr>
              <a:t>Does the preference for a cab company differ significantly with income </a:t>
            </a:r>
            <a:r>
              <a:rPr lang="en-US" sz="2000" dirty="0" err="1">
                <a:latin typeface="Calibri"/>
                <a:ea typeface="+mn-lt"/>
                <a:cs typeface="+mn-lt"/>
              </a:rPr>
              <a:t>variatio</a:t>
            </a:r>
            <a:endParaRPr lang="en-US" sz="2000" dirty="0" err="1">
              <a:latin typeface="Calibri"/>
              <a:ea typeface="Calibri"/>
              <a:cs typeface="Calibri"/>
            </a:endParaRPr>
          </a:p>
          <a:p>
            <a:endParaRPr lang="en-US" dirty="0">
              <a:latin typeface="Aptos Light"/>
              <a:ea typeface="Calibri"/>
              <a:cs typeface="Calibri"/>
            </a:endParaRPr>
          </a:p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72F2A-1995-5E2B-DC32-F1E95EAE8387}"/>
              </a:ext>
            </a:extLst>
          </p:cNvPr>
          <p:cNvSpPr txBox="1"/>
          <p:nvPr/>
        </p:nvSpPr>
        <p:spPr>
          <a:xfrm>
            <a:off x="631686" y="2002184"/>
            <a:ext cx="106967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 dirty="0">
              <a:latin typeface="Calibri"/>
              <a:ea typeface="+mn-lt"/>
              <a:cs typeface="+mn-lt"/>
            </a:endParaRPr>
          </a:p>
          <a:p>
            <a:r>
              <a:rPr lang="en-US" sz="2000" b="1" dirty="0">
                <a:latin typeface="Calibri"/>
                <a:ea typeface="+mn-lt"/>
                <a:cs typeface="+mn-lt"/>
              </a:rPr>
              <a:t>Hypothesis</a:t>
            </a:r>
            <a:endParaRPr lang="en-US" sz="2000" dirty="0">
              <a:latin typeface="Calibri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Null Hypothesis (H0):</a:t>
            </a:r>
            <a:r>
              <a:rPr lang="en-US" sz="2000" dirty="0">
                <a:latin typeface="Calibri"/>
                <a:ea typeface="+mn-lt"/>
                <a:cs typeface="+mn-lt"/>
              </a:rPr>
              <a:t> cab choice does not depend on income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Calibri"/>
                <a:ea typeface="+mn-lt"/>
                <a:cs typeface="+mn-lt"/>
              </a:rPr>
              <a:t>Alternative Hypothesis (H1):</a:t>
            </a:r>
            <a:r>
              <a:rPr lang="en-US" sz="2000" dirty="0">
                <a:latin typeface="Calibri"/>
                <a:ea typeface="+mn-lt"/>
                <a:cs typeface="+mn-lt"/>
              </a:rPr>
              <a:t> Preferece of cab depends on income.</a:t>
            </a:r>
            <a:endParaRPr lang="en-US" sz="2000" dirty="0"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9CBA58-C78C-6952-6B7A-95500ADB208C}"/>
              </a:ext>
            </a:extLst>
          </p:cNvPr>
          <p:cNvSpPr txBox="1"/>
          <p:nvPr/>
        </p:nvSpPr>
        <p:spPr>
          <a:xfrm>
            <a:off x="622299" y="3656495"/>
            <a:ext cx="2017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C304E-F476-372C-39F0-48A83460C879}"/>
              </a:ext>
            </a:extLst>
          </p:cNvPr>
          <p:cNvSpPr txBox="1"/>
          <p:nvPr/>
        </p:nvSpPr>
        <p:spPr>
          <a:xfrm>
            <a:off x="332960" y="5326269"/>
            <a:ext cx="1000539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latin typeface="Calibri"/>
                <a:ea typeface="Calibri"/>
                <a:cs typeface="Calibri"/>
              </a:rPr>
              <a:t>Interpretation: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As p value is &gt;0.05, we fail to reject the null hypothesis. There is no significant </a:t>
            </a:r>
            <a:r>
              <a:rPr lang="en-US" sz="2000" err="1">
                <a:latin typeface="Calibri"/>
                <a:ea typeface="Calibri"/>
                <a:cs typeface="Calibri"/>
              </a:rPr>
              <a:t>evidance</a:t>
            </a:r>
            <a:r>
              <a:rPr lang="en-US" sz="2000" dirty="0">
                <a:latin typeface="Calibri"/>
                <a:ea typeface="Calibri"/>
                <a:cs typeface="Calibri"/>
              </a:rPr>
              <a:t> that can prove dependency cab preference depends on average income. There is no significant difference in average income for cab users.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039738-B1BC-22CC-D7A0-A0D35218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5" y="4163183"/>
            <a:ext cx="7106203" cy="7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3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Mountain view from a patio with hanging chair">
            <a:extLst>
              <a:ext uri="{FF2B5EF4-FFF2-40B4-BE49-F238E27FC236}">
                <a16:creationId xmlns:a16="http://schemas.microsoft.com/office/drawing/2014/main" id="{A0F07786-AFE7-7435-7951-DD3C080C3A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0" b="20"/>
          <a:stretch/>
        </p:blipFill>
        <p:spPr>
          <a:xfrm>
            <a:off x="6092952" y="0"/>
            <a:ext cx="6099048" cy="6876288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5D8FACD9-4906-4691-55B9-710FC59D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/>
          <a:lstStyle/>
          <a:p>
            <a:r>
              <a:rPr lang="en-US" sz="6000" b="1" dirty="0"/>
              <a:t>Conclusion</a:t>
            </a:r>
            <a:br>
              <a:rPr lang="en-US" sz="6000" dirty="0"/>
            </a:br>
            <a:endParaRPr lang="en-US" sz="600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7BFD7D2-6C97-1E33-B2CC-6AE1EB9EF8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45A4C16-121E-2E37-49E9-4A4ACF2C5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585FA3F-E61C-D66E-07B0-F757A8CA6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7E333FD-F3EA-ED3D-DAD7-C1B2247BA3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6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/>
              <a:t>insights: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368" y="1729867"/>
            <a:ext cx="10678684" cy="2326006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/>
                <a:ea typeface="Calibri"/>
                <a:cs typeface="Calibri"/>
              </a:rPr>
              <a:t>A thorough analysis was performed for the two companies, such as </a:t>
            </a:r>
            <a:r>
              <a:rPr lang="en-US" sz="2000" dirty="0" err="1">
                <a:latin typeface="Calibri"/>
                <a:ea typeface="Calibri"/>
                <a:cs typeface="Calibri"/>
              </a:rPr>
              <a:t>profitabiliy</a:t>
            </a:r>
            <a:r>
              <a:rPr lang="en-US" sz="2000" dirty="0">
                <a:latin typeface="Calibri"/>
                <a:ea typeface="Calibri"/>
                <a:cs typeface="Calibri"/>
              </a:rPr>
              <a:t>, demographic preferences, user preferences, seasonal analysis. </a:t>
            </a:r>
            <a:r>
              <a:rPr lang="en-US" sz="2000" dirty="0">
                <a:latin typeface="Calibri"/>
                <a:ea typeface="+mn-lt"/>
                <a:cs typeface="+mn-lt"/>
              </a:rPr>
              <a:t>Yellow Cab's dominance in user preferences ,profitability  and customer retention is clear, yet this alone doesn't provide a full picture of company performance. Critical factors such as operational efficiency, customer satisfaction, service quality.</a:t>
            </a:r>
            <a:endParaRPr lang="en-US" sz="2000" dirty="0">
              <a:latin typeface="Calibri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A80A0-D0AD-70B3-FB2F-A9A4AEB83114}"/>
              </a:ext>
            </a:extLst>
          </p:cNvPr>
          <p:cNvSpPr txBox="1"/>
          <p:nvPr/>
        </p:nvSpPr>
        <p:spPr>
          <a:xfrm>
            <a:off x="647700" y="3873500"/>
            <a:ext cx="1066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Objective: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481707"/>
            <a:ext cx="10922524" cy="2254886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alibri"/>
                <a:ea typeface="Calibri"/>
                <a:cs typeface="Calibri"/>
              </a:rPr>
              <a:t>Provide actionable insights to help XYZ firm to identify the right company for investment 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suggestion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728" y="1699387"/>
            <a:ext cx="10302764" cy="4185286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347345" indent="-347345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Compared to Yellow Cab presents an attractive investment opportunity based on </a:t>
            </a:r>
            <a:r>
              <a:rPr lang="en-US" sz="2000" dirty="0">
                <a:latin typeface="Calibri"/>
                <a:ea typeface="Calibri"/>
                <a:cs typeface="Calibri"/>
              </a:rPr>
              <a:t>profitability, demographic  preferences, user preferences.</a:t>
            </a:r>
            <a:endParaRPr lang="en-US" sz="20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alibri"/>
              <a:ea typeface="Calibri"/>
              <a:cs typeface="Calibri"/>
            </a:endParaRPr>
          </a:p>
          <a:p>
            <a:pPr marL="347345" indent="-347345">
              <a:lnSpc>
                <a:spcPct val="100000"/>
              </a:lnSpc>
            </a:pPr>
            <a:r>
              <a:rPr lang="en-US" sz="2000" dirty="0">
                <a:latin typeface="Calibri"/>
                <a:ea typeface="Calibri"/>
                <a:cs typeface="Calibri"/>
              </a:rPr>
              <a:t>Based on Seasonal analysis, winter season is most profitable time to invest.</a:t>
            </a:r>
            <a:endParaRPr lang="en-US" sz="2000">
              <a:solidFill>
                <a:srgbClr val="404040"/>
              </a:solidFill>
              <a:latin typeface="Calibri"/>
              <a:ea typeface="Calibri"/>
              <a:cs typeface="Calibri"/>
            </a:endParaRPr>
          </a:p>
          <a:p>
            <a:pPr marL="347345" indent="-347345">
              <a:lnSpc>
                <a:spcPct val="100000"/>
              </a:lnSpc>
            </a:pPr>
            <a:endParaRPr lang="en-US" sz="2000" dirty="0">
              <a:latin typeface="Calibri"/>
              <a:ea typeface="Calibri"/>
              <a:cs typeface="Calibri"/>
            </a:endParaRPr>
          </a:p>
          <a:p>
            <a:pPr marL="347345" indent="-347345">
              <a:lnSpc>
                <a:spcPct val="100000"/>
              </a:lnSpc>
            </a:pPr>
            <a:r>
              <a:rPr lang="en-US" sz="2000" dirty="0">
                <a:latin typeface="Calibri"/>
                <a:ea typeface="Calibri"/>
                <a:cs typeface="Calibri"/>
              </a:rPr>
              <a:t>City wise performance highlights New </a:t>
            </a:r>
            <a:r>
              <a:rPr lang="en-US" sz="2000" err="1">
                <a:latin typeface="Calibri"/>
                <a:ea typeface="Calibri"/>
                <a:cs typeface="Calibri"/>
              </a:rPr>
              <a:t>york</a:t>
            </a:r>
            <a:r>
              <a:rPr lang="en-US" sz="2000" dirty="0">
                <a:latin typeface="Calibri"/>
                <a:ea typeface="Calibri"/>
                <a:cs typeface="Calibri"/>
              </a:rPr>
              <a:t>, Los Angels, Washington DC are the most profitable cities to invest.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347345" indent="-347345">
              <a:lnSpc>
                <a:spcPct val="100000"/>
              </a:lnSpc>
            </a:pPr>
            <a:endParaRPr lang="en-US" sz="2000" dirty="0"/>
          </a:p>
          <a:p>
            <a:pPr marL="347345" indent="-347345">
              <a:lnSpc>
                <a:spcPct val="100000"/>
              </a:lnSpc>
            </a:pPr>
            <a:endParaRPr lang="en-US" sz="2000" dirty="0"/>
          </a:p>
          <a:p>
            <a:pPr marL="347345" indent="-347345">
              <a:lnSpc>
                <a:spcPct val="100000"/>
              </a:lnSpc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But before making a definitive investment decision, the firm should seek further information on customer satisfaction and service quality. These factors are pivotal in assessing the long-term sustainability and growth potential of both companies.</a:t>
            </a: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9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4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 vert="horz" lIns="0" tIns="0" rIns="0" bIns="0" rtlCol="0" anchor="t">
            <a:normAutofit/>
          </a:bodyPr>
          <a:lstStyle/>
          <a:p>
            <a:pPr marL="347345" indent="-347345"/>
            <a:r>
              <a:rPr lang="en-US" sz="2400" dirty="0">
                <a:latin typeface="Calibri"/>
                <a:ea typeface="Calibri"/>
                <a:cs typeface="Calibri"/>
              </a:rPr>
              <a:t>Overview of Dataset</a:t>
            </a:r>
          </a:p>
          <a:p>
            <a:pPr marL="347345" indent="-347345"/>
            <a:r>
              <a:rPr lang="en-US" sz="2400" dirty="0">
                <a:latin typeface="Calibri"/>
                <a:ea typeface="Calibri"/>
                <a:cs typeface="Calibri"/>
              </a:rPr>
              <a:t>Descriptive statistics</a:t>
            </a:r>
          </a:p>
          <a:p>
            <a:pPr marL="347345" indent="-347345"/>
            <a:r>
              <a:rPr lang="en-US" sz="2400" dirty="0">
                <a:latin typeface="Calibri"/>
                <a:ea typeface="Calibri"/>
                <a:cs typeface="Calibri"/>
              </a:rPr>
              <a:t>Company wise Financial overview</a:t>
            </a:r>
          </a:p>
          <a:p>
            <a:pPr marL="347345" indent="-347345"/>
            <a:r>
              <a:rPr lang="en-US" sz="2400" dirty="0">
                <a:latin typeface="Calibri"/>
                <a:ea typeface="Calibri"/>
                <a:cs typeface="Calibri"/>
              </a:rPr>
              <a:t>City wise Financial overview</a:t>
            </a:r>
          </a:p>
          <a:p>
            <a:pPr marL="347345" indent="-347345"/>
            <a:r>
              <a:rPr lang="en-US" sz="2400" dirty="0">
                <a:latin typeface="Calibri"/>
                <a:ea typeface="Calibri"/>
                <a:cs typeface="Calibri"/>
              </a:rPr>
              <a:t>Time wise Analysis</a:t>
            </a:r>
          </a:p>
          <a:p>
            <a:pPr marL="347345" indent="-347345"/>
            <a:r>
              <a:rPr lang="en-US" sz="2400" dirty="0">
                <a:latin typeface="Calibri"/>
                <a:ea typeface="Calibri"/>
                <a:cs typeface="Calibri"/>
              </a:rPr>
              <a:t>Hypothesis Testing</a:t>
            </a:r>
          </a:p>
          <a:p>
            <a:pPr marL="347345" indent="-347345"/>
            <a:r>
              <a:rPr lang="en-US" sz="2400" dirty="0">
                <a:latin typeface="Calibri"/>
                <a:ea typeface="Calibri"/>
                <a:cs typeface="Calibri"/>
              </a:rPr>
              <a:t>Recommendation</a:t>
            </a:r>
          </a:p>
          <a:p>
            <a:pPr marL="347345" indent="-347345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F1A965-4D16-8CE1-9A86-F0C6C20B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Steps:</a:t>
            </a:r>
          </a:p>
        </p:txBody>
      </p:sp>
    </p:spTree>
    <p:extLst>
      <p:ext uri="{BB962C8B-B14F-4D97-AF65-F5344CB8AC3E}">
        <p14:creationId xmlns:p14="http://schemas.microsoft.com/office/powerpoint/2010/main" val="4055280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4DAF-F207-3061-24D6-6AFF552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pPr>
              <a:lnSpc>
                <a:spcPct val="140000"/>
              </a:lnSpc>
              <a:spcBef>
                <a:spcPts val="0"/>
              </a:spcBef>
            </a:pPr>
            <a:r>
              <a:rPr lang="en-US" sz="2800" dirty="0">
                <a:latin typeface="Calibri"/>
                <a:ea typeface="Calibri"/>
                <a:cs typeface="Calibri"/>
              </a:rPr>
              <a:t>Overview of Dataset</a:t>
            </a:r>
          </a:p>
          <a:p>
            <a:br>
              <a:rPr lang="en-US" dirty="0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4AC61-4F6E-98E2-D42B-F2114BBA12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404747"/>
            <a:ext cx="7927975" cy="4134485"/>
          </a:xfrm>
        </p:spPr>
        <p:txBody>
          <a:bodyPr vert="horz" lIns="0" tIns="0" rIns="0" bIns="0" rtlCol="0" anchor="t">
            <a:noAutofit/>
          </a:bodyPr>
          <a:lstStyle/>
          <a:p>
            <a:pPr marL="347345" indent="-347345"/>
            <a:endParaRPr lang="en-US" sz="1100" dirty="0">
              <a:latin typeface="system-ui"/>
            </a:endParaRPr>
          </a:p>
          <a:p>
            <a:pPr marL="347345" indent="-347345"/>
            <a:endParaRPr lang="en-US" sz="1100" dirty="0">
              <a:latin typeface="system-ui"/>
            </a:endParaRPr>
          </a:p>
          <a:p>
            <a:pPr marL="171450" indent="-171450"/>
            <a:r>
              <a:rPr lang="en-US" b="1" dirty="0">
                <a:latin typeface="Calibri"/>
                <a:ea typeface="Calibri"/>
                <a:cs typeface="Calibri"/>
              </a:rPr>
              <a:t>Cab_Data.csv </a:t>
            </a:r>
            <a:r>
              <a:rPr lang="en-US" dirty="0">
                <a:latin typeface="Calibri"/>
                <a:ea typeface="Calibri"/>
                <a:cs typeface="Calibri"/>
              </a:rPr>
              <a:t>– this file includes details of transaction for 2 cab companies. This dataset has 359392 records and 7 features that provides details of travel date, city of travel, km travelled etc.</a:t>
            </a:r>
          </a:p>
          <a:p>
            <a:pPr marL="171450" indent="-171450"/>
            <a:r>
              <a:rPr lang="en-US" b="1" dirty="0" err="1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Customer_ID</a:t>
            </a:r>
            <a:r>
              <a:rPr lang="en-US" dirty="0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- this is a mapping table that contains a unique identifier which links the customer’s demographic details.</a:t>
            </a:r>
          </a:p>
          <a:p>
            <a:pPr marL="171450" indent="-171450"/>
            <a:r>
              <a:rPr lang="en-US" b="1" dirty="0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Transaction_ID</a:t>
            </a:r>
            <a:r>
              <a:rPr lang="en-US" dirty="0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.csv – this is a mapping table that contains transaction to customer mapping and payment mode</a:t>
            </a:r>
          </a:p>
          <a:p>
            <a:pPr marL="171450" indent="-171450"/>
            <a:r>
              <a:rPr lang="en-US" b="1" dirty="0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City.csv</a:t>
            </a:r>
            <a:r>
              <a:rPr lang="en-US" dirty="0">
                <a:solidFill>
                  <a:srgbClr val="212121"/>
                </a:solidFill>
                <a:latin typeface="Calibri"/>
                <a:ea typeface="Calibri"/>
                <a:cs typeface="Calibri"/>
              </a:rPr>
              <a:t> – this file contains list of US cities, their population and number of cab users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9477-0E09-541A-1BEE-18EAF43F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7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B087B-CB5E-35C5-3AD8-D1A6E1AF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6DA25-1172-208C-2C26-5E3AF67E1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Exploratory Data</a:t>
            </a:r>
          </a:p>
          <a:p>
            <a:r>
              <a:rPr lang="en-US" dirty="0"/>
              <a:t> Analysis</a:t>
            </a:r>
          </a:p>
          <a:p>
            <a:endParaRPr lang="en-US" dirty="0"/>
          </a:p>
        </p:txBody>
      </p:sp>
      <p:pic>
        <p:nvPicPr>
          <p:cNvPr id="8" name="Picture Placeholder 7" descr="Chairs and umbrellas next to a pool">
            <a:extLst>
              <a:ext uri="{FF2B5EF4-FFF2-40B4-BE49-F238E27FC236}">
                <a16:creationId xmlns:a16="http://schemas.microsoft.com/office/drawing/2014/main" id="{A5263C2E-2D90-6117-E5AF-011208E7AF5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9" r="9"/>
          <a:stretch/>
        </p:blipFill>
        <p:spPr>
          <a:xfrm>
            <a:off x="0" y="4462272"/>
            <a:ext cx="12188952" cy="2395728"/>
          </a:xfrm>
        </p:spPr>
      </p:pic>
    </p:spTree>
    <p:extLst>
      <p:ext uri="{BB962C8B-B14F-4D97-AF65-F5344CB8AC3E}">
        <p14:creationId xmlns:p14="http://schemas.microsoft.com/office/powerpoint/2010/main" val="170918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0987-D595-9D33-A24C-ED016A62A8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 vert="horz" lIns="0" tIns="0" rIns="0" bIns="0" rtlCol="0" anchor="t">
            <a:normAutofit/>
          </a:bodyPr>
          <a:lstStyle/>
          <a:p>
            <a:pPr marL="347345" indent="-347345"/>
            <a:endParaRPr lang="en-US" dirty="0"/>
          </a:p>
          <a:p>
            <a:pPr marL="347345" indent="-347345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0775B9-3753-DF33-4334-9918E70D89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890" y="1535943"/>
            <a:ext cx="4553712" cy="34972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Which company has more user?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14C5-5D60-0866-7B45-798BC7C8D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D2CC1BE1-4BCC-7CF0-765E-CAA057C1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User Engagement</a:t>
            </a:r>
          </a:p>
        </p:txBody>
      </p:sp>
      <p:pic>
        <p:nvPicPr>
          <p:cNvPr id="101" name="Content Placeholder 100" descr="A graph of a bar chart&#10;&#10;Description automatically generated">
            <a:extLst>
              <a:ext uri="{FF2B5EF4-FFF2-40B4-BE49-F238E27FC236}">
                <a16:creationId xmlns:a16="http://schemas.microsoft.com/office/drawing/2014/main" id="{E39E6757-5DAC-B2B5-B801-287B928D866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37890" y="1900000"/>
            <a:ext cx="4553712" cy="290630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20627-E7B3-B67D-B797-A1B4DB28D595}"/>
              </a:ext>
            </a:extLst>
          </p:cNvPr>
          <p:cNvSpPr txBox="1"/>
          <p:nvPr/>
        </p:nvSpPr>
        <p:spPr>
          <a:xfrm>
            <a:off x="998219" y="5115559"/>
            <a:ext cx="4089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Yellow Cab dominates </a:t>
            </a:r>
            <a:r>
              <a:rPr lang="en-US" dirty="0" err="1"/>
              <a:t>interms</a:t>
            </a:r>
            <a:r>
              <a:rPr lang="en-US" dirty="0"/>
              <a:t> of total transaction.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5AD0F-4B81-11FD-9B69-4F20220C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17" y="1904048"/>
            <a:ext cx="4368165" cy="2897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86EF7-E2B8-9590-207F-69FD3EA66128}"/>
              </a:ext>
            </a:extLst>
          </p:cNvPr>
          <p:cNvSpPr txBox="1"/>
          <p:nvPr/>
        </p:nvSpPr>
        <p:spPr>
          <a:xfrm>
            <a:off x="5859780" y="1529080"/>
            <a:ext cx="41224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Insight from Gender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2636B-0D07-6B4D-3FEC-3FE07F2556D8}"/>
              </a:ext>
            </a:extLst>
          </p:cNvPr>
          <p:cNvSpPr txBox="1"/>
          <p:nvPr/>
        </p:nvSpPr>
        <p:spPr>
          <a:xfrm>
            <a:off x="5943600" y="5143500"/>
            <a:ext cx="43307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Numbers of male Customer are significantly higher for yellow car, </a:t>
            </a:r>
            <a:r>
              <a:rPr lang="en-US" dirty="0" err="1"/>
              <a:t>where as</a:t>
            </a:r>
            <a:r>
              <a:rPr lang="en-US" dirty="0"/>
              <a:t> for pink cab it gap is negligible.</a:t>
            </a:r>
          </a:p>
        </p:txBody>
      </p:sp>
    </p:spTree>
    <p:extLst>
      <p:ext uri="{BB962C8B-B14F-4D97-AF65-F5344CB8AC3E}">
        <p14:creationId xmlns:p14="http://schemas.microsoft.com/office/powerpoint/2010/main" val="8977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0987-D595-9D33-A24C-ED016A62A8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 vert="horz" lIns="0" tIns="0" rIns="0" bIns="0" rtlCol="0" anchor="t">
            <a:normAutofit/>
          </a:bodyPr>
          <a:lstStyle/>
          <a:p>
            <a:pPr marL="347345" indent="-347345"/>
            <a:endParaRPr lang="en-US" dirty="0"/>
          </a:p>
          <a:p>
            <a:pPr marL="347345" indent="-347345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0775B9-3753-DF33-4334-9918E70D89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890" y="1535943"/>
            <a:ext cx="5031232" cy="35988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alibri"/>
                <a:cs typeface="Calibri"/>
              </a:rPr>
              <a:t>Which company has more profit?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14C5-5D60-0866-7B45-798BC7C8D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D2CC1BE1-4BCC-7CF0-765E-CAA057C1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Profit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20627-E7B3-B67D-B797-A1B4DB28D595}"/>
              </a:ext>
            </a:extLst>
          </p:cNvPr>
          <p:cNvSpPr txBox="1"/>
          <p:nvPr/>
        </p:nvSpPr>
        <p:spPr>
          <a:xfrm>
            <a:off x="1363979" y="5369559"/>
            <a:ext cx="3723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Yellow Cab has higher profit margin than pink cab</a:t>
            </a:r>
          </a:p>
        </p:txBody>
      </p:sp>
      <p:pic>
        <p:nvPicPr>
          <p:cNvPr id="3" name="Content Placeholder 2" descr="A graph of a company&#10;&#10;Description automatically generated">
            <a:extLst>
              <a:ext uri="{FF2B5EF4-FFF2-40B4-BE49-F238E27FC236}">
                <a16:creationId xmlns:a16="http://schemas.microsoft.com/office/drawing/2014/main" id="{44FCBF18-C84D-0D84-8AD3-0CB3E2B53B1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367459" y="1901952"/>
            <a:ext cx="3730906" cy="32390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53B26A-E136-50FB-AE10-4EB63CAA2608}"/>
              </a:ext>
            </a:extLst>
          </p:cNvPr>
          <p:cNvSpPr txBox="1"/>
          <p:nvPr/>
        </p:nvSpPr>
        <p:spPr>
          <a:xfrm>
            <a:off x="6189980" y="1346200"/>
            <a:ext cx="47167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+mn-lt"/>
                <a:cs typeface="+mn-lt"/>
              </a:rPr>
              <a:t>What is the preferred method of payment?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A556B-8149-D52A-4562-6573838A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1902460"/>
            <a:ext cx="4728210" cy="32359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E4C2C-E502-B02A-1BB0-A1FEE1C8776D}"/>
              </a:ext>
            </a:extLst>
          </p:cNvPr>
          <p:cNvSpPr txBox="1"/>
          <p:nvPr/>
        </p:nvSpPr>
        <p:spPr>
          <a:xfrm>
            <a:off x="6083300" y="5461000"/>
            <a:ext cx="47625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With the growing usage of digital Technology, customers have preferred card payment instead of cash.</a:t>
            </a:r>
          </a:p>
        </p:txBody>
      </p:sp>
    </p:spTree>
    <p:extLst>
      <p:ext uri="{BB962C8B-B14F-4D97-AF65-F5344CB8AC3E}">
        <p14:creationId xmlns:p14="http://schemas.microsoft.com/office/powerpoint/2010/main" val="130739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0987-D595-9D33-A24C-ED016A62A8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 vert="horz" lIns="0" tIns="0" rIns="0" bIns="0" rtlCol="0" anchor="t">
            <a:normAutofit/>
          </a:bodyPr>
          <a:lstStyle/>
          <a:p>
            <a:pPr marL="347345" indent="-347345"/>
            <a:endParaRPr lang="en-US" dirty="0"/>
          </a:p>
          <a:p>
            <a:pPr marL="347345" indent="-347345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0775B9-3753-DF33-4334-9918E70D89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7890" y="1566423"/>
            <a:ext cx="5031232" cy="35988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alibri"/>
                <a:cs typeface="Calibri"/>
              </a:rPr>
              <a:t>Which City has most profit?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14C5-5D60-0866-7B45-798BC7C8D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D2CC1BE1-4BCC-7CF0-765E-CAA057C1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CITY WISE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3B26A-E136-50FB-AE10-4EB63CAA2608}"/>
              </a:ext>
            </a:extLst>
          </p:cNvPr>
          <p:cNvSpPr txBox="1"/>
          <p:nvPr/>
        </p:nvSpPr>
        <p:spPr>
          <a:xfrm>
            <a:off x="6504940" y="1529080"/>
            <a:ext cx="47167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Calibri"/>
                <a:ea typeface="+mn-lt"/>
                <a:cs typeface="Calibri"/>
              </a:rPr>
              <a:t>Which City has most Customer?</a:t>
            </a:r>
            <a:endParaRPr lang="en-US" sz="2000" dirty="0">
              <a:cs typeface="Calibri"/>
            </a:endParaRPr>
          </a:p>
        </p:txBody>
      </p:sp>
      <p:pic>
        <p:nvPicPr>
          <p:cNvPr id="14" name="Picture 13" descr="A graph of income&#10;&#10;Description automatically generated">
            <a:extLst>
              <a:ext uri="{FF2B5EF4-FFF2-40B4-BE49-F238E27FC236}">
                <a16:creationId xmlns:a16="http://schemas.microsoft.com/office/drawing/2014/main" id="{B761A10F-215E-FCFE-2350-F764E95E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99" y="2302745"/>
            <a:ext cx="5039279" cy="3020697"/>
          </a:xfrm>
          <a:prstGeom prst="rect">
            <a:avLst/>
          </a:prstGeom>
        </p:spPr>
      </p:pic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5F12E98-6CBB-7899-4D49-251995E0D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83" y="2302952"/>
            <a:ext cx="4721998" cy="3020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E5AAB-F3E0-7582-37EF-DAEF1F9E2801}"/>
              </a:ext>
            </a:extLst>
          </p:cNvPr>
          <p:cNvSpPr txBox="1"/>
          <p:nvPr/>
        </p:nvSpPr>
        <p:spPr>
          <a:xfrm>
            <a:off x="914400" y="5613399"/>
            <a:ext cx="44958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terms of profit, Newyork  is far </a:t>
            </a:r>
            <a:r>
              <a:rPr lang="en-US" dirty="0" err="1"/>
              <a:t>ahed</a:t>
            </a:r>
            <a:r>
              <a:rPr lang="en-US" dirty="0"/>
              <a:t> becoming the most profitable city leading the second place by five times.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0B143-D655-61AA-5C62-3FC376F40E14}"/>
              </a:ext>
            </a:extLst>
          </p:cNvPr>
          <p:cNvSpPr txBox="1"/>
          <p:nvPr/>
        </p:nvSpPr>
        <p:spPr>
          <a:xfrm>
            <a:off x="6362699" y="5537199"/>
            <a:ext cx="48767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Likewise profit, Newyork has highest numbers of customers.</a:t>
            </a:r>
          </a:p>
        </p:txBody>
      </p:sp>
    </p:spTree>
    <p:extLst>
      <p:ext uri="{BB962C8B-B14F-4D97-AF65-F5344CB8AC3E}">
        <p14:creationId xmlns:p14="http://schemas.microsoft.com/office/powerpoint/2010/main" val="390616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0987-D595-9D33-A24C-ED016A62A8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 vert="horz" lIns="0" tIns="0" rIns="0" bIns="0" rtlCol="0" anchor="t">
            <a:normAutofit/>
          </a:bodyPr>
          <a:lstStyle/>
          <a:p>
            <a:pPr marL="347345" indent="-347345"/>
            <a:endParaRPr lang="en-US" dirty="0"/>
          </a:p>
          <a:p>
            <a:pPr marL="347345" indent="-347345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0775B9-3753-DF33-4334-9918E70D89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50" y="1596903"/>
            <a:ext cx="5031232" cy="56308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latin typeface="Calibri"/>
                <a:cs typeface="Calibri"/>
              </a:rPr>
              <a:t>Which age group contributed most in the profit?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14C5-5D60-0866-7B45-798BC7C8D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D2CC1BE1-4BCC-7CF0-765E-CAA057C1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48" y="831088"/>
            <a:ext cx="10499344" cy="425704"/>
          </a:xfrm>
        </p:spPr>
        <p:txBody>
          <a:bodyPr/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Profit vis age group &amp;distance</a:t>
            </a:r>
            <a:br>
              <a:rPr lang="en-US" dirty="0">
                <a:latin typeface="Aptos"/>
                <a:ea typeface="Calibri"/>
                <a:cs typeface="Calibri"/>
              </a:rPr>
            </a:br>
            <a:br>
              <a:rPr lang="en-US" dirty="0">
                <a:latin typeface="Aptos"/>
                <a:ea typeface="Calibri"/>
                <a:cs typeface="Calibri"/>
              </a:rPr>
            </a:br>
            <a:endParaRPr lang="en-US" dirty="0">
              <a:latin typeface="Aptos"/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20627-E7B3-B67D-B797-A1B4DB28D595}"/>
              </a:ext>
            </a:extLst>
          </p:cNvPr>
          <p:cNvSpPr txBox="1"/>
          <p:nvPr/>
        </p:nvSpPr>
        <p:spPr>
          <a:xfrm>
            <a:off x="591819" y="5521959"/>
            <a:ext cx="37236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Yellow Cab has higher profit margin than pink cab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3B26A-E136-50FB-AE10-4EB63CAA2608}"/>
              </a:ext>
            </a:extLst>
          </p:cNvPr>
          <p:cNvSpPr txBox="1"/>
          <p:nvPr/>
        </p:nvSpPr>
        <p:spPr>
          <a:xfrm>
            <a:off x="6189980" y="1254760"/>
            <a:ext cx="47167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latin typeface="Calibri"/>
              <a:ea typeface="+mn-lt"/>
              <a:cs typeface="+mn-lt"/>
            </a:endParaRPr>
          </a:p>
          <a:p>
            <a:endParaRPr lang="en-US" b="1" dirty="0">
              <a:latin typeface="Calibri"/>
              <a:ea typeface="+mn-lt"/>
              <a:cs typeface="+mn-lt"/>
            </a:endParaRPr>
          </a:p>
          <a:p>
            <a:r>
              <a:rPr lang="en-US" b="1" dirty="0">
                <a:latin typeface="Calibri"/>
                <a:ea typeface="+mn-lt"/>
                <a:cs typeface="+mn-lt"/>
              </a:rPr>
              <a:t>How did profit change with distance ?</a:t>
            </a:r>
            <a:endParaRPr lang="en-US" dirty="0"/>
          </a:p>
        </p:txBody>
      </p:sp>
      <p:pic>
        <p:nvPicPr>
          <p:cNvPr id="11" name="Picture 10" descr="A graph of a number of people&#10;&#10;Description automatically generated">
            <a:extLst>
              <a:ext uri="{FF2B5EF4-FFF2-40B4-BE49-F238E27FC236}">
                <a16:creationId xmlns:a16="http://schemas.microsoft.com/office/drawing/2014/main" id="{61DA1692-142E-A73D-A827-C4201F16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4" y="2245360"/>
            <a:ext cx="5194752" cy="2915920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2A9AD7E1-CC8C-9632-5C1B-B87BD957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33" y="2245360"/>
            <a:ext cx="4350935" cy="2915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C1DC76-C234-B725-4C35-6E1153527E5B}"/>
              </a:ext>
            </a:extLst>
          </p:cNvPr>
          <p:cNvSpPr txBox="1"/>
          <p:nvPr/>
        </p:nvSpPr>
        <p:spPr>
          <a:xfrm>
            <a:off x="6408420" y="5623560"/>
            <a:ext cx="44627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Profit varied proportionally with distance travelled. Longer the distance travelled, higher is the profit.</a:t>
            </a:r>
          </a:p>
        </p:txBody>
      </p:sp>
    </p:spTree>
    <p:extLst>
      <p:ext uri="{BB962C8B-B14F-4D97-AF65-F5344CB8AC3E}">
        <p14:creationId xmlns:p14="http://schemas.microsoft.com/office/powerpoint/2010/main" val="6378583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6EB691-4DD5-4558-B7D1-3EA8CC81E2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</Words>
  <Application>Microsoft Office PowerPoint</Application>
  <PresentationFormat>Widescreen</PresentationFormat>
  <Paragraphs>108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Custom</vt:lpstr>
      <vt:lpstr>Data Driven recommendation </vt:lpstr>
      <vt:lpstr>Objective:</vt:lpstr>
      <vt:lpstr>Steps:</vt:lpstr>
      <vt:lpstr>Overview of Dataset  </vt:lpstr>
      <vt:lpstr> </vt:lpstr>
      <vt:lpstr>User Engagement</vt:lpstr>
      <vt:lpstr>Profit </vt:lpstr>
      <vt:lpstr>CITY WISE OVERVIEW</vt:lpstr>
      <vt:lpstr>Profit vis age group &amp;distance  </vt:lpstr>
      <vt:lpstr>Profit ,mergin wrt time </vt:lpstr>
      <vt:lpstr>Customer retention </vt:lpstr>
      <vt:lpstr>Hypothesis  Testing </vt:lpstr>
      <vt:lpstr>Gender preferences hypothesis </vt:lpstr>
      <vt:lpstr>Age group preferences hypothesis </vt:lpstr>
      <vt:lpstr> Payment Method preferences hypothesis </vt:lpstr>
      <vt:lpstr>Hypothesis of profit with seasonality </vt:lpstr>
      <vt:lpstr>Hypothesis of Cab preference with income </vt:lpstr>
      <vt:lpstr>Conclusion </vt:lpstr>
      <vt:lpstr> insights:</vt:lpstr>
      <vt:lpstr>suggestion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912</cp:revision>
  <dcterms:created xsi:type="dcterms:W3CDTF">2024-10-21T10:15:07Z</dcterms:created>
  <dcterms:modified xsi:type="dcterms:W3CDTF">2024-10-21T20:12:59Z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